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9" r:id="rId4"/>
    <p:sldId id="257" r:id="rId5"/>
    <p:sldId id="262" r:id="rId6"/>
    <p:sldId id="258" r:id="rId7"/>
    <p:sldId id="264" r:id="rId8"/>
    <p:sldId id="260" r:id="rId9"/>
    <p:sldId id="263" r:id="rId10"/>
    <p:sldId id="269" r:id="rId11"/>
    <p:sldId id="270" r:id="rId12"/>
    <p:sldId id="267" r:id="rId13"/>
    <p:sldId id="271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5482B"/>
    <a:srgbClr val="C75806"/>
    <a:srgbClr val="00499F"/>
    <a:srgbClr val="0CC1E0"/>
    <a:srgbClr val="1B00FE"/>
    <a:srgbClr val="FFFFFF"/>
    <a:srgbClr val="172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06" autoAdjust="0"/>
    <p:restoredTop sz="95332" autoAdjust="0"/>
  </p:normalViewPr>
  <p:slideViewPr>
    <p:cSldViewPr>
      <p:cViewPr>
        <p:scale>
          <a:sx n="109" d="100"/>
          <a:sy n="109" d="100"/>
        </p:scale>
        <p:origin x="-21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fr-FR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fr-FR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fr-FR"/>
              <a:t>Click to edit Master text styles</a:t>
            </a:r>
          </a:p>
          <a:p>
            <a:pPr lvl="1"/>
            <a:r>
              <a:rPr lang="ru-RU" altLang="fr-FR"/>
              <a:t>Second level</a:t>
            </a:r>
          </a:p>
          <a:p>
            <a:pPr lvl="2"/>
            <a:r>
              <a:rPr lang="ru-RU" altLang="fr-FR"/>
              <a:t>Third level</a:t>
            </a:r>
          </a:p>
          <a:p>
            <a:pPr lvl="3"/>
            <a:r>
              <a:rPr lang="ru-RU" altLang="fr-FR"/>
              <a:t>Fourth level</a:t>
            </a:r>
          </a:p>
          <a:p>
            <a:pPr lvl="4"/>
            <a:r>
              <a:rPr lang="ru-RU" altLang="fr-FR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fr-FR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10F10EB-C3D6-4563-AF56-63D969263E49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2283740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5278438"/>
            <a:ext cx="5903912" cy="81438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altLang="fr-FR" noProof="0"/>
              <a:t>Modifiez le style du titre</a:t>
            </a:r>
            <a:endParaRPr lang="ru-RU" altLang="fr-FR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949950"/>
            <a:ext cx="5903912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fr-FR" altLang="fr-FR" noProof="0"/>
              <a:t>Modifier le style des sous-titres du masque</a:t>
            </a:r>
            <a:endParaRPr lang="ru-RU" altLang="fr-F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5710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18250" y="1268413"/>
            <a:ext cx="1854200" cy="547211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55650" y="1268413"/>
            <a:ext cx="5410200" cy="5472112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54152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4E74F-AEF1-479F-84C4-A4EE049A9BBA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2679307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E6A71-F3BD-4A35-8F3E-F1F8CF52EE48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4278406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B053F-6152-4718-A1B5-D35777671F9E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880058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0C155-7AC3-4A64-B56A-679E91040F80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4055070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B78C9-FED2-4E69-B02A-74A29A4F0FAF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2668137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D213D-C485-4384-8306-32E52F9092B1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344908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7E7FF-B3B6-4FDE-90D4-4876D75C7800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635289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6A41B-61BD-4967-BA64-CD082768F267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65123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8268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11B73-13D4-45C4-A41B-2A84B5D8FE56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96897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EB740-232D-44F5-9960-C52FCD94460B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4007058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A9447-1267-4918-AC90-C01FA0C63936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44063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5930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5650" y="1844675"/>
            <a:ext cx="3632200" cy="48958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40250" y="1844675"/>
            <a:ext cx="3632200" cy="48958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8648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3660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4836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28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040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3920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268413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ru-RU" alt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844675"/>
            <a:ext cx="74168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ru-RU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071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fr-FR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fr-FR"/>
              <a:t>Click to edit Master text styles</a:t>
            </a:r>
          </a:p>
          <a:p>
            <a:pPr lvl="1"/>
            <a:r>
              <a:rPr lang="ru-RU" altLang="fr-FR"/>
              <a:t>Second level</a:t>
            </a:r>
          </a:p>
          <a:p>
            <a:pPr lvl="2"/>
            <a:r>
              <a:rPr lang="ru-RU" altLang="fr-FR"/>
              <a:t>Third level</a:t>
            </a:r>
          </a:p>
          <a:p>
            <a:pPr lvl="3"/>
            <a:r>
              <a:rPr lang="ru-RU" altLang="fr-FR"/>
              <a:t>Fourth level</a:t>
            </a:r>
          </a:p>
          <a:p>
            <a:pPr lvl="4"/>
            <a:r>
              <a:rPr lang="ru-RU" altLang="fr-FR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 altLang="fr-FR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 altLang="fr-FR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B46A5E2F-F5AB-4782-9561-CF241A9E147C}" type="slidenum">
              <a:rPr lang="ru-RU" altLang="fr-FR"/>
              <a:pPr/>
              <a:t>‹#›</a:t>
            </a:fld>
            <a:endParaRPr lang="ru-RU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hyperlink" Target="http://www.metaliaindustrie.com/savoir-faire-metalia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5" Type="http://schemas.openxmlformats.org/officeDocument/2006/relationships/image" Target="../media/image42.jpe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 rot="20935464">
            <a:off x="5249561" y="2894245"/>
            <a:ext cx="4248150" cy="718889"/>
          </a:xfrm>
        </p:spPr>
        <p:txBody>
          <a:bodyPr/>
          <a:lstStyle/>
          <a:p>
            <a:pPr algn="ctr">
              <a:lnSpc>
                <a:spcPct val="50000"/>
              </a:lnSpc>
            </a:pPr>
            <a:r>
              <a:rPr lang="fr-FR" sz="4400" dirty="0">
                <a:solidFill>
                  <a:schemeClr val="tx2"/>
                </a:solidFill>
                <a:latin typeface="Book Antiqua" panose="02040602050305030304" pitchFamily="18" charset="0"/>
              </a:rPr>
              <a:t/>
            </a:r>
            <a:br>
              <a:rPr lang="fr-FR" sz="4400" dirty="0">
                <a:solidFill>
                  <a:schemeClr val="tx2"/>
                </a:solidFill>
                <a:latin typeface="Book Antiqua" panose="02040602050305030304" pitchFamily="18" charset="0"/>
              </a:rPr>
            </a:b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Efficacité, Technicité, Qualité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516077" y="5445224"/>
            <a:ext cx="3527425" cy="503237"/>
          </a:xfrm>
        </p:spPr>
        <p:txBody>
          <a:bodyPr/>
          <a:lstStyle/>
          <a:p>
            <a:pPr algn="ctr"/>
            <a:r>
              <a:rPr lang="es-ES" altLang="fr-FR" sz="7200" dirty="0">
                <a:latin typeface="Cambria" panose="02040503050406030204" pitchFamily="18" charset="0"/>
                <a:ea typeface="Cambria" panose="02040503050406030204" pitchFamily="18" charset="0"/>
              </a:rPr>
              <a:t>DPDIA</a:t>
            </a:r>
            <a:endParaRPr lang="uk-UA" altLang="fr-FR" sz="7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0" y="1"/>
            <a:ext cx="484813" cy="685800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vert="vert270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Domis Prestation Divers Industrie Automobile</a:t>
            </a:r>
            <a:endParaRPr lang="fr-FR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B07A7C87-9105-4C70-820B-EB2916781EFF}"/>
              </a:ext>
            </a:extLst>
          </p:cNvPr>
          <p:cNvSpPr txBox="1"/>
          <p:nvPr/>
        </p:nvSpPr>
        <p:spPr>
          <a:xfrm>
            <a:off x="2771800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2" name="Imag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437112"/>
            <a:ext cx="3096344" cy="2323806"/>
          </a:xfrm>
          <a:prstGeom prst="rect">
            <a:avLst/>
          </a:prstGeom>
        </p:spPr>
      </p:pic>
      <p:pic>
        <p:nvPicPr>
          <p:cNvPr id="3" name="Image 2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348880"/>
            <a:ext cx="1800200" cy="2016224"/>
          </a:xfrm>
          <a:prstGeom prst="rect">
            <a:avLst/>
          </a:prstGeom>
        </p:spPr>
      </p:pic>
      <p:pic>
        <p:nvPicPr>
          <p:cNvPr id="5" name="Image 4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348880"/>
            <a:ext cx="3165816" cy="2016224"/>
          </a:xfrm>
          <a:prstGeom prst="rect">
            <a:avLst/>
          </a:prstGeom>
        </p:spPr>
      </p:pic>
      <p:pic>
        <p:nvPicPr>
          <p:cNvPr id="8" name="Image 7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536" y="2852936"/>
            <a:ext cx="3821496" cy="3240360"/>
          </a:xfrm>
          <a:prstGeom prst="rect">
            <a:avLst/>
          </a:prstGeom>
        </p:spPr>
      </p:pic>
      <p:pic>
        <p:nvPicPr>
          <p:cNvPr id="9" name="Image 8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4437112"/>
            <a:ext cx="1869672" cy="23231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07DD1842-0D2D-44BE-ABCA-AA65010A7B32}"/>
              </a:ext>
            </a:extLst>
          </p:cNvPr>
          <p:cNvSpPr txBox="1"/>
          <p:nvPr/>
        </p:nvSpPr>
        <p:spPr>
          <a:xfrm>
            <a:off x="3337935" y="128673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Nos </a:t>
            </a:r>
            <a:r>
              <a:rPr lang="fr-FR" sz="2400" b="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réalisations</a:t>
            </a:r>
            <a:endParaRPr lang="fr-FR" sz="2400" b="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07DD1842-0D2D-44BE-ABCA-AA65010A7B32}"/>
              </a:ext>
            </a:extLst>
          </p:cNvPr>
          <p:cNvSpPr txBox="1"/>
          <p:nvPr/>
        </p:nvSpPr>
        <p:spPr>
          <a:xfrm>
            <a:off x="2090832" y="1768327"/>
            <a:ext cx="472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Projet SQ52  -   Pitesti - Roumanie</a:t>
            </a:r>
            <a:endParaRPr lang="fr-FR" sz="2400" b="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55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bâtiment, vert&#10;&#10;Description générée automatiquement">
            <a:extLst>
              <a:ext uri="{FF2B5EF4-FFF2-40B4-BE49-F238E27FC236}">
                <a16:creationId xmlns:a16="http://schemas.microsoft.com/office/drawing/2014/main" xmlns="" id="{E24994E3-BCA7-45C8-946A-496A253496E9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281422"/>
            <a:ext cx="5328592" cy="21556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1C07A2F-4B9B-47AF-868B-4808013E97FB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9512" y="4437114"/>
            <a:ext cx="2232248" cy="2376264"/>
          </a:xfrm>
          <a:prstGeom prst="rect">
            <a:avLst/>
          </a:prstGeom>
        </p:spPr>
      </p:pic>
      <p:pic>
        <p:nvPicPr>
          <p:cNvPr id="9" name="Image 8" descr="Une image contenant camion, route, ciel, extérieur&#10;&#10;Description générée automatiquement">
            <a:extLst>
              <a:ext uri="{FF2B5EF4-FFF2-40B4-BE49-F238E27FC236}">
                <a16:creationId xmlns:a16="http://schemas.microsoft.com/office/drawing/2014/main" xmlns="" id="{FA575F3A-4827-4E8B-AB75-80F3A3A8195B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281422"/>
            <a:ext cx="3456384" cy="215569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7DD1842-0D2D-44BE-ABCA-AA65010A7B32}"/>
              </a:ext>
            </a:extLst>
          </p:cNvPr>
          <p:cNvSpPr txBox="1"/>
          <p:nvPr/>
        </p:nvSpPr>
        <p:spPr>
          <a:xfrm>
            <a:off x="3337935" y="128673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Nos </a:t>
            </a:r>
            <a:r>
              <a:rPr lang="fr-FR" sz="2400" b="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réalisations</a:t>
            </a:r>
            <a:endParaRPr lang="fr-FR" sz="2400" b="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 12" descr="Une image contenant usine&#10;&#10;Description générée automatiquement">
            <a:extLst>
              <a:ext uri="{FF2B5EF4-FFF2-40B4-BE49-F238E27FC236}">
                <a16:creationId xmlns:a16="http://schemas.microsoft.com/office/drawing/2014/main" xmlns="" id="{2ABE4B77-65DC-422E-ACDF-080E265BE175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304" y="4509120"/>
            <a:ext cx="3120184" cy="2232250"/>
          </a:xfrm>
          <a:prstGeom prst="rect">
            <a:avLst/>
          </a:prstGeom>
        </p:spPr>
      </p:pic>
      <p:pic>
        <p:nvPicPr>
          <p:cNvPr id="14" name="Image 13" descr="Une image contenant usine&#10;&#10;Description générée automatiquement">
            <a:extLst>
              <a:ext uri="{FF2B5EF4-FFF2-40B4-BE49-F238E27FC236}">
                <a16:creationId xmlns:a16="http://schemas.microsoft.com/office/drawing/2014/main" xmlns="" id="{57696197-46D5-4BA6-86C5-A2C43F6DD6CA}"/>
              </a:ext>
            </a:extLst>
          </p:cNvPr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509120"/>
            <a:ext cx="3192192" cy="223225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07DD1842-0D2D-44BE-ABCA-AA65010A7B32}"/>
              </a:ext>
            </a:extLst>
          </p:cNvPr>
          <p:cNvSpPr txBox="1"/>
          <p:nvPr/>
        </p:nvSpPr>
        <p:spPr>
          <a:xfrm>
            <a:off x="2090832" y="1768327"/>
            <a:ext cx="472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Projet X52  -   Pitesti - Roumanie</a:t>
            </a:r>
            <a:endParaRPr lang="fr-FR" sz="2400" b="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09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B07A7C87-9105-4C70-820B-EB2916781EFF}"/>
              </a:ext>
            </a:extLst>
          </p:cNvPr>
          <p:cNvSpPr txBox="1"/>
          <p:nvPr/>
        </p:nvSpPr>
        <p:spPr>
          <a:xfrm>
            <a:off x="2771800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7DD1842-0D2D-44BE-ABCA-AA65010A7B32}"/>
              </a:ext>
            </a:extLst>
          </p:cNvPr>
          <p:cNvSpPr txBox="1"/>
          <p:nvPr/>
        </p:nvSpPr>
        <p:spPr>
          <a:xfrm>
            <a:off x="3337935" y="128673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Nos </a:t>
            </a:r>
            <a:r>
              <a:rPr lang="fr-FR" sz="2400" b="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réalisations</a:t>
            </a:r>
            <a:endParaRPr lang="fr-FR" sz="2400" b="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07DD1842-0D2D-44BE-ABCA-AA65010A7B32}"/>
              </a:ext>
            </a:extLst>
          </p:cNvPr>
          <p:cNvSpPr txBox="1"/>
          <p:nvPr/>
        </p:nvSpPr>
        <p:spPr>
          <a:xfrm>
            <a:off x="2221811" y="1873241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Projet HHA  -   Moscou - Russie</a:t>
            </a:r>
            <a:endParaRPr lang="fr-FR" sz="2400" b="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Imag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4518608"/>
            <a:ext cx="2699792" cy="2169828"/>
          </a:xfrm>
          <a:prstGeom prst="rect">
            <a:avLst/>
          </a:prstGeom>
        </p:spPr>
      </p:pic>
      <p:pic>
        <p:nvPicPr>
          <p:cNvPr id="3" name="Image 2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6" y="4518608"/>
            <a:ext cx="3474132" cy="2169828"/>
          </a:xfrm>
          <a:prstGeom prst="rect">
            <a:avLst/>
          </a:prstGeom>
        </p:spPr>
      </p:pic>
      <p:pic>
        <p:nvPicPr>
          <p:cNvPr id="8" name="Image 7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6" y="2420888"/>
            <a:ext cx="2866775" cy="2011738"/>
          </a:xfrm>
          <a:prstGeom prst="rect">
            <a:avLst/>
          </a:prstGeom>
        </p:spPr>
      </p:pic>
      <p:pic>
        <p:nvPicPr>
          <p:cNvPr id="10" name="Image 9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995" y="2450923"/>
            <a:ext cx="2510530" cy="1981703"/>
          </a:xfrm>
          <a:prstGeom prst="rect">
            <a:avLst/>
          </a:prstGeom>
        </p:spPr>
      </p:pic>
      <p:pic>
        <p:nvPicPr>
          <p:cNvPr id="11" name="Image 10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318" y="2424010"/>
            <a:ext cx="3404890" cy="2008616"/>
          </a:xfrm>
          <a:prstGeom prst="rect">
            <a:avLst/>
          </a:prstGeom>
        </p:spPr>
      </p:pic>
      <p:pic>
        <p:nvPicPr>
          <p:cNvPr id="12" name="Image 11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140" y="4518608"/>
            <a:ext cx="2614385" cy="21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56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B07A7C87-9105-4C70-820B-EB2916781EFF}"/>
              </a:ext>
            </a:extLst>
          </p:cNvPr>
          <p:cNvSpPr txBox="1"/>
          <p:nvPr/>
        </p:nvSpPr>
        <p:spPr>
          <a:xfrm>
            <a:off x="2771800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8" name="Image 7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49811" y="3305751"/>
            <a:ext cx="4248000" cy="2556000"/>
          </a:xfrm>
          <a:prstGeom prst="rect">
            <a:avLst/>
          </a:prstGeom>
        </p:spPr>
      </p:pic>
      <p:pic>
        <p:nvPicPr>
          <p:cNvPr id="2" name="Image 1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20" y="2423152"/>
            <a:ext cx="2988000" cy="208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7DD1842-0D2D-44BE-ABCA-AA65010A7B32}"/>
              </a:ext>
            </a:extLst>
          </p:cNvPr>
          <p:cNvSpPr txBox="1"/>
          <p:nvPr/>
        </p:nvSpPr>
        <p:spPr>
          <a:xfrm>
            <a:off x="3337935" y="128673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Nos </a:t>
            </a:r>
            <a:r>
              <a:rPr lang="fr-FR" sz="2400" b="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réalisations</a:t>
            </a:r>
            <a:endParaRPr lang="fr-FR" sz="2400" b="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Image 4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902" y="2423152"/>
            <a:ext cx="3168000" cy="2088000"/>
          </a:xfrm>
          <a:prstGeom prst="rect">
            <a:avLst/>
          </a:prstGeom>
        </p:spPr>
      </p:pic>
      <p:pic>
        <p:nvPicPr>
          <p:cNvPr id="11" name="Image 10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902" y="4617360"/>
            <a:ext cx="3168000" cy="20880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7DD1842-0D2D-44BE-ABCA-AA65010A7B32}"/>
              </a:ext>
            </a:extLst>
          </p:cNvPr>
          <p:cNvSpPr txBox="1"/>
          <p:nvPr/>
        </p:nvSpPr>
        <p:spPr>
          <a:xfrm>
            <a:off x="2221810" y="1873241"/>
            <a:ext cx="5014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Projet  LB52  -   </a:t>
            </a:r>
            <a:r>
              <a:rPr lang="fr-FR" sz="2400" b="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Toggliatti</a:t>
            </a:r>
            <a:r>
              <a:rPr lang="fr-FR" sz="2400" b="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Russie  -</a:t>
            </a:r>
            <a:endParaRPr lang="fr-FR" sz="2400" b="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 13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20" y="4617360"/>
            <a:ext cx="2988000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74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B07A7C87-9105-4C70-820B-EB2916781EFF}"/>
              </a:ext>
            </a:extLst>
          </p:cNvPr>
          <p:cNvSpPr txBox="1"/>
          <p:nvPr/>
        </p:nvSpPr>
        <p:spPr>
          <a:xfrm>
            <a:off x="2771800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2" y="4581360"/>
            <a:ext cx="2988000" cy="2088000"/>
          </a:xfrm>
          <a:prstGeom prst="rect">
            <a:avLst/>
          </a:prstGeom>
        </p:spPr>
      </p:pic>
      <p:pic>
        <p:nvPicPr>
          <p:cNvPr id="4" name="Image 3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3" y="2396427"/>
            <a:ext cx="2988000" cy="208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7DD1842-0D2D-44BE-ABCA-AA65010A7B32}"/>
              </a:ext>
            </a:extLst>
          </p:cNvPr>
          <p:cNvSpPr txBox="1"/>
          <p:nvPr/>
        </p:nvSpPr>
        <p:spPr>
          <a:xfrm>
            <a:off x="3337935" y="128673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Nos </a:t>
            </a:r>
            <a:r>
              <a:rPr lang="fr-FR" sz="2400" b="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réalisations</a:t>
            </a:r>
            <a:endParaRPr lang="fr-FR" sz="2400" b="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Image 4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382" y="2396426"/>
            <a:ext cx="2556862" cy="4272934"/>
          </a:xfrm>
          <a:prstGeom prst="rect">
            <a:avLst/>
          </a:prstGeom>
        </p:spPr>
      </p:pic>
      <p:pic>
        <p:nvPicPr>
          <p:cNvPr id="6" name="Image 5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624" y="2396426"/>
            <a:ext cx="3204000" cy="2088000"/>
          </a:xfrm>
          <a:prstGeom prst="rect">
            <a:avLst/>
          </a:prstGeom>
        </p:spPr>
      </p:pic>
      <p:pic>
        <p:nvPicPr>
          <p:cNvPr id="12" name="Image 11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168" y="4581360"/>
            <a:ext cx="3204000" cy="20880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07DD1842-0D2D-44BE-ABCA-AA65010A7B32}"/>
              </a:ext>
            </a:extLst>
          </p:cNvPr>
          <p:cNvSpPr txBox="1"/>
          <p:nvPr/>
        </p:nvSpPr>
        <p:spPr>
          <a:xfrm>
            <a:off x="2221810" y="1873241"/>
            <a:ext cx="5014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Projet B90  -   </a:t>
            </a:r>
            <a:r>
              <a:rPr lang="fr-FR" sz="2400" b="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Toggliatti</a:t>
            </a:r>
            <a:r>
              <a:rPr lang="fr-FR" sz="2400" b="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Russie  -</a:t>
            </a:r>
            <a:endParaRPr lang="fr-FR" sz="2400" b="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1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0" y="1"/>
            <a:ext cx="484813" cy="685800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vert="vert270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Domis Prestation Divers Industrie Automobile</a:t>
            </a:r>
            <a:endParaRPr lang="fr-FR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7704" y="1416277"/>
            <a:ext cx="4844596" cy="707886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Qui sommes-nous ? </a:t>
            </a:r>
          </a:p>
        </p:txBody>
      </p:sp>
      <p:sp>
        <p:nvSpPr>
          <p:cNvPr id="6" name="Rectangle 5"/>
          <p:cNvSpPr/>
          <p:nvPr/>
        </p:nvSpPr>
        <p:spPr>
          <a:xfrm>
            <a:off x="6644004" y="2896254"/>
            <a:ext cx="232048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force de DPDIA, c’est sa capacité à fournir, en France comme à </a:t>
            </a:r>
            <a:r>
              <a:rPr lang="fr-FR" sz="11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l’étranger. </a:t>
            </a: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Pour y parvenir, DPDIA dispose d’une grande réactivité grâce sa flotte de engins de manutention, ses locaux de 600 m et d une équipe forte et compétente de mesureur 3D, mécanicien monteur, usineur, soudeur et électricien </a:t>
            </a:r>
          </a:p>
        </p:txBody>
      </p:sp>
      <p:sp>
        <p:nvSpPr>
          <p:cNvPr id="8" name="Rectangle 7"/>
          <p:cNvSpPr/>
          <p:nvPr/>
        </p:nvSpPr>
        <p:spPr>
          <a:xfrm>
            <a:off x="771063" y="2265407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Depuis plus de 10 ans, DPDIA, assemble et installe des Lignes de production dans le monde</a:t>
            </a:r>
          </a:p>
        </p:txBody>
      </p:sp>
      <p:sp>
        <p:nvSpPr>
          <p:cNvPr id="9" name="Rectangle 8"/>
          <p:cNvSpPr/>
          <p:nvPr/>
        </p:nvSpPr>
        <p:spPr>
          <a:xfrm>
            <a:off x="771063" y="2978600"/>
            <a:ext cx="194421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Prestataire dans le domaine de l’automobile, DPDIA a fait ses preuves en menant à bien plusieurs gros projets pour de grands intégrateurs tel que ABB, KUKA, Segula, ISI Welding, Devatech, ainsi que d’autre équipementiers  automobiles. etc… </a:t>
            </a:r>
          </a:p>
        </p:txBody>
      </p:sp>
      <p:pic>
        <p:nvPicPr>
          <p:cNvPr id="11" name="Image 10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58" y="5025496"/>
            <a:ext cx="2016225" cy="14981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28470" y="2893962"/>
            <a:ext cx="24475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Tous les secteurs industriels peuvent bénéficier de notre expérience et notre </a:t>
            </a:r>
            <a:r>
              <a:rPr lang="fr-FR" sz="11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savoir-faire. Nos </a:t>
            </a: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équipes peuvent </a:t>
            </a:r>
            <a:r>
              <a:rPr lang="fr-FR" sz="11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répondrent </a:t>
            </a: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aux besoins des secteurs d’activité tels que le bâtiment, les travaux publics, l’agro-alimentaire, la pharmacie, la pétrole chimie,, l’environnement, etc…</a:t>
            </a:r>
          </a:p>
        </p:txBody>
      </p:sp>
      <p:pic>
        <p:nvPicPr>
          <p:cNvPr id="14" name="Image 13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991" y="4868090"/>
            <a:ext cx="1188000" cy="864000"/>
          </a:xfrm>
          <a:prstGeom prst="rect">
            <a:avLst/>
          </a:prstGeom>
        </p:spPr>
      </p:pic>
      <p:pic>
        <p:nvPicPr>
          <p:cNvPr id="16" name="Image 15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471" y="4868090"/>
            <a:ext cx="1188000" cy="864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4003" y="4868089"/>
            <a:ext cx="2320483" cy="1770478"/>
          </a:xfrm>
          <a:prstGeom prst="rect">
            <a:avLst/>
          </a:prstGeom>
        </p:spPr>
      </p:pic>
      <p:pic>
        <p:nvPicPr>
          <p:cNvPr id="15" name="Image 14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539" y="5774567"/>
            <a:ext cx="1188000" cy="864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60" y="5774567"/>
            <a:ext cx="1188964" cy="86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0" y="1"/>
            <a:ext cx="484813" cy="685800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vert="vert270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Domis Prestation Divers Industrie Automobile</a:t>
            </a:r>
            <a:endParaRPr lang="fr-FR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19107" y="1412776"/>
            <a:ext cx="2917978" cy="707886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Nos valeurs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2551838"/>
            <a:ext cx="1925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QUALITE</a:t>
            </a:r>
          </a:p>
          <a:p>
            <a:endParaRPr lang="fr-FR" sz="1200" b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1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C'est l'assurance du fonctionnement de nos installations, de rapport et retour de chantier précise et détaillée, du respect des délais et de vos exigences Qualité </a:t>
            </a:r>
          </a:p>
        </p:txBody>
      </p:sp>
      <p:sp>
        <p:nvSpPr>
          <p:cNvPr id="7" name="Rectangle 6"/>
          <p:cNvSpPr/>
          <p:nvPr/>
        </p:nvSpPr>
        <p:spPr>
          <a:xfrm>
            <a:off x="3347864" y="2551838"/>
            <a:ext cx="237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EFFICACITE</a:t>
            </a:r>
          </a:p>
          <a:p>
            <a:endParaRPr lang="fr-FR" sz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1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C’est être organisé pour intervenir rapidement selon vos besoins, répondre à votre organisation de travail, respecter vos procédures internes et les mesures de sécurité, être présent quand vous en éprouvez le besoin</a:t>
            </a:r>
            <a:r>
              <a:rPr lang="fr-FR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62052" y="2551838"/>
            <a:ext cx="2318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TECHNICITE</a:t>
            </a:r>
          </a:p>
          <a:p>
            <a:endParaRPr lang="fr-FR" sz="1200" b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1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C'est la capacité à maîtriser les techniques demandées, à prendre en compte vos problèmes afin de les solutionner, à travailler en partenariat avec vos techniciens et bureaux d'études.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82" y="4581128"/>
            <a:ext cx="2243881" cy="189520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391" y="4581128"/>
            <a:ext cx="2847661" cy="1895202"/>
          </a:xfrm>
          <a:prstGeom prst="rect">
            <a:avLst/>
          </a:prstGeom>
        </p:spPr>
      </p:pic>
      <p:pic>
        <p:nvPicPr>
          <p:cNvPr id="3" name="Image 2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965" y="4581129"/>
            <a:ext cx="2862483" cy="18952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0" y="1"/>
            <a:ext cx="484813" cy="685800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vert="vert270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Domis Prestation Divers Industrie Automobile</a:t>
            </a:r>
            <a:endParaRPr lang="fr-FR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metaliaindustrie.com/images/picto-usinage.png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96" y="2577282"/>
            <a:ext cx="576064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etaliaindustrie.com/images/picto-tolerie.png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88" y="3939245"/>
            <a:ext cx="57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etaliaindustrie.com/images/picto-montage.png">
            <a:hlinkClick r:id="rId2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60" y="5301208"/>
            <a:ext cx="57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31640" y="2211948"/>
            <a:ext cx="7306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Nous traitons tout dossier aussi complexe soit-il et livrons des ensembles </a:t>
            </a:r>
            <a:r>
              <a:rPr lang="fr-FR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 clé en main »</a:t>
            </a:r>
            <a:r>
              <a:rPr lang="fr-FR" sz="14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incluant les opérations d’assemblage et de finition.</a:t>
            </a:r>
            <a:endParaRPr lang="fr-FR" sz="1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Image 10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013" y="3284984"/>
            <a:ext cx="1332000" cy="972000"/>
          </a:xfrm>
          <a:prstGeom prst="rect">
            <a:avLst/>
          </a:prstGeom>
        </p:spPr>
      </p:pic>
      <p:pic>
        <p:nvPicPr>
          <p:cNvPr id="12" name="Image 11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013" y="3284984"/>
            <a:ext cx="1332000" cy="972000"/>
          </a:xfrm>
          <a:prstGeom prst="rect">
            <a:avLst/>
          </a:prstGeom>
        </p:spPr>
      </p:pic>
      <p:pic>
        <p:nvPicPr>
          <p:cNvPr id="13" name="Image 12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457" y="3284984"/>
            <a:ext cx="1332000" cy="97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796136" y="3349043"/>
            <a:ext cx="33045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Qualifications &amp; certifications qualité</a:t>
            </a:r>
          </a:p>
          <a:p>
            <a:endParaRPr lang="fr-FR" sz="1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1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Depuis sa création </a:t>
            </a:r>
            <a:r>
              <a:rPr lang="fr-FR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DPDIA</a:t>
            </a:r>
            <a:r>
              <a:rPr lang="fr-FR" sz="1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en 2010 se situe dans une démarche d’amélioration permanente. </a:t>
            </a:r>
            <a:r>
              <a:rPr lang="fr-FR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DPDIA</a:t>
            </a:r>
            <a:r>
              <a:rPr lang="fr-FR" sz="1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certifié selon le référentiel </a:t>
            </a:r>
            <a:r>
              <a:rPr lang="fr-FR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ISO 9001</a:t>
            </a:r>
            <a:r>
              <a:rPr lang="fr-FR" sz="1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fr-FR" sz="1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Cette certification permet de garantir à nos clients la qualité des processus mis en place, par une analyse rigoureuse de notre système de management.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47664" y="4407245"/>
            <a:ext cx="410367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 </a:t>
            </a:r>
            <a:r>
              <a:rPr lang="fr-FR" sz="1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process</a:t>
            </a:r>
            <a:r>
              <a:rPr lang="fr-FR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optimisé</a:t>
            </a:r>
          </a:p>
          <a:p>
            <a:endParaRPr lang="fr-FR" sz="1400" b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1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Nous proposons à nos clients de n’avoir qu’un seul interlocuteur qui prend en charge l’ensemble des opérations de fabrication et</a:t>
            </a:r>
            <a:r>
              <a:rPr lang="es-ES" sz="1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 assemblage.</a:t>
            </a:r>
            <a:r>
              <a:rPr lang="fr-FR" sz="1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1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D’un point de vue technique, cette solution permet d’appréhender les éventuelles contraintes de fabrication dès l’étude du projet.</a:t>
            </a:r>
            <a:br>
              <a:rPr lang="fr-FR" sz="1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Nous prenons également en compte les opérations complémentaires permettant ainsi d’optimiser le flux logistique.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42728" y="5373216"/>
            <a:ext cx="281139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Avantages</a:t>
            </a:r>
          </a:p>
          <a:p>
            <a:endParaRPr lang="fr-FR" sz="1200" b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interlocuteur  par client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Une qualité adaptée à vos besoins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Délais courts et respectés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01425" y="1416514"/>
            <a:ext cx="6522170" cy="707886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Nos activités et prestations</a:t>
            </a:r>
          </a:p>
        </p:txBody>
      </p:sp>
    </p:spTree>
    <p:extLst>
      <p:ext uri="{BB962C8B-B14F-4D97-AF65-F5344CB8AC3E}">
        <p14:creationId xmlns:p14="http://schemas.microsoft.com/office/powerpoint/2010/main" val="391986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0" y="1"/>
            <a:ext cx="484813" cy="685800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vert="vert270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Domis Prestation Divers Industrie Automobile</a:t>
            </a:r>
            <a:endParaRPr lang="fr-FR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1425" y="1416514"/>
            <a:ext cx="6522170" cy="707886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Nos activités et prestations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592" y="2204864"/>
            <a:ext cx="8026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Notre mission est d'offrir des services d'inspection et de contrôle à notre clientèle visant l'excellence de notre travail dans les meilleurs délais et des couts imbattables.</a:t>
            </a:r>
            <a:endParaRPr lang="fr-FR" sz="1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010" y="2808548"/>
            <a:ext cx="388843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Nos compétences:</a:t>
            </a:r>
          </a:p>
          <a:p>
            <a:endParaRPr lang="fr-FR" sz="1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Mesures Géométriques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Selon vos plans.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Dimensions tolérances.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Mise en place des références spécifiées (Traçage de pièces)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Contrôle de rectitude, planéité, circularité, cylindricité, forme de ligne quelconque, perpendicularité, inclinaison, parallélisme, localisation, Co axialité concentricité, symétrie,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PV détaillés personnalisable .</a:t>
            </a:r>
          </a:p>
          <a:p>
            <a:endParaRPr lang="fr-FR" sz="1100" b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fr-FR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Mesures surfaciques :</a:t>
            </a:r>
          </a:p>
          <a:p>
            <a:endParaRPr lang="fr-FR" sz="1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Numériques au format IGES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Inspection CAO-PIECE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Contrôle de : forme de ligne quelconque, forme de surface, quelconque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PV détaillé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Rapport graphique coloré des écarts (confettis), rapport graphique des coupes.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Selon définitions du client</a:t>
            </a:r>
            <a:endParaRPr lang="fr-FR" sz="1100" b="0" i="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3147102"/>
            <a:ext cx="3563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Vos besoins :</a:t>
            </a:r>
          </a:p>
          <a:p>
            <a:endParaRPr lang="fr-FR" sz="1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Vous voulez faire des référentiels spécifiques sur vos produits (traçage des repère)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Vous voulez numériser vos pièces pour faire des cotations complexe.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Il vous faut des plans, avec coupes, des définitions numériques de pièces complexes…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Vous devez valider les échantillons initiaux de votre sous-traitant…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Vous voulez faire des mesures 3D sans modèle CAO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Vos mesures sont inaccessibles aux 3D conventionnelles…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Vous désirez un contrôle, sur site, dans des environnements difficiles…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Vous voulez éviter d’investir dans de coûteux appareils de métrologie que vous n’utiliserez pas à plein temps…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Vous voulez faire des inspections 3D relatives au démarrage des nouveaux projets (PPAP FAI…)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Vous voulez préparer des études MSA and SPC.</a:t>
            </a:r>
            <a:endParaRPr lang="fr-FR" sz="1100" b="0" i="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550" y="2808548"/>
            <a:ext cx="1074823" cy="165434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550" y="4581128"/>
            <a:ext cx="1074823" cy="182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3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0" y="1"/>
            <a:ext cx="484813" cy="685800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vert="vert270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Domis Prestation Divers Industrie Automobile</a:t>
            </a:r>
            <a:endParaRPr lang="fr-FR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7115" y="1416514"/>
            <a:ext cx="6522170" cy="707886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Nos activités et prestations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576" y="2204864"/>
            <a:ext cx="80648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Nous opérons sur la fabrication, la pose et la maintenance d'ouvrages métalliques, chaudronnés, mécano-soudés, éléments et ensembles de tuyauteries et de soudage qualifié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Fabrication </a:t>
            </a:r>
            <a:r>
              <a:rPr lang="fr-FR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fr-FR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Pose - Maintenance</a:t>
            </a:r>
            <a:endParaRPr lang="fr-F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18123" y="3018246"/>
            <a:ext cx="4572000" cy="33085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DAO :</a:t>
            </a: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Relevé de côte, métrage et mise en plan.</a:t>
            </a:r>
          </a:p>
          <a:p>
            <a:endParaRPr lang="fr-FR" sz="1100" b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Chaudronnerie :</a:t>
            </a: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fabrication et pose d'éléments ou d'ensemble ( cuve à fluides, trémie, auge, gaine, hotte, cylindre, ventilation) formage, assemblage, soudage, finitions et montages seront réalisés dans nos locaux avec la plus grande rigueur, sur aciers et métaux courant : acier noir et inoxydable, aluminium (nous travaillons d'autre matière sur demande).</a:t>
            </a:r>
          </a:p>
          <a:p>
            <a:endParaRPr lang="fr-FR" sz="1100" b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Métallerie :</a:t>
            </a: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fabrication et pose de mécano-soudés, de mobilier urbain et industrielle, agencement de poste, d'escalier, garde corps, passerelle technique, équipements de sécurité.</a:t>
            </a:r>
          </a:p>
          <a:p>
            <a:endParaRPr lang="fr-FR" sz="1100" b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Tuyauterie :</a:t>
            </a: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fabrication et pose d'éléments ou d'ensemble de tuyauterie fluide </a:t>
            </a:r>
            <a:r>
              <a:rPr lang="fr-FR" sz="11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 </a:t>
            </a: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atelier ou sur site.</a:t>
            </a:r>
          </a:p>
          <a:p>
            <a:endParaRPr lang="fr-FR" sz="1100" b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Maintenance :</a:t>
            </a: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réalisations sur site de vos travaux de maintenances industrielles (préventif, remplacement et entretien de pièces mécaniques)</a:t>
            </a:r>
            <a:endParaRPr lang="fr-FR" sz="1100" b="0" i="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1370" y="3120947"/>
            <a:ext cx="3571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Mise en plan d'un mécano-soudé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Fabrication d'une trémie 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Pose d'un escalier métallique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Maintenance de vos installations industrielles</a:t>
            </a:r>
            <a:endParaRPr lang="fr-FR" sz="1200" b="0" i="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57109"/>
            <a:ext cx="1692000" cy="1080000"/>
          </a:xfrm>
          <a:prstGeom prst="rect">
            <a:avLst/>
          </a:prstGeom>
        </p:spPr>
      </p:pic>
      <p:pic>
        <p:nvPicPr>
          <p:cNvPr id="13" name="Image 12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195" y="4057109"/>
            <a:ext cx="1692000" cy="1080000"/>
          </a:xfrm>
          <a:prstGeom prst="rect">
            <a:avLst/>
          </a:prstGeom>
        </p:spPr>
      </p:pic>
      <p:pic>
        <p:nvPicPr>
          <p:cNvPr id="14" name="Image 13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270180"/>
            <a:ext cx="1692000" cy="1080000"/>
          </a:xfrm>
          <a:prstGeom prst="rect">
            <a:avLst/>
          </a:prstGeom>
        </p:spPr>
      </p:pic>
      <p:pic>
        <p:nvPicPr>
          <p:cNvPr id="15" name="Image 14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195" y="5270180"/>
            <a:ext cx="1692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0" y="1"/>
            <a:ext cx="484813" cy="685800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vert="vert270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Domis Prestation Divers Industrie Automobile</a:t>
            </a:r>
            <a:endParaRPr lang="fr-FR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220486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Notre </a:t>
            </a:r>
            <a:r>
              <a:rPr lang="fr-FR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atelier</a:t>
            </a:r>
            <a:r>
              <a:rPr lang="fr-FR" sz="1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assure la fabrication de tout type de pièce et d’ensemble ainsi que la livraison sur site de nos productions.</a:t>
            </a:r>
          </a:p>
          <a:p>
            <a:pPr algn="ctr"/>
            <a:r>
              <a:rPr lang="fr-FR" sz="1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Enfin, nos équipes de </a:t>
            </a:r>
            <a:r>
              <a:rPr lang="fr-FR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chantier</a:t>
            </a:r>
            <a:r>
              <a:rPr lang="fr-FR" sz="1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assurent l’implantation, le montage et l’élévation du projet (incluant la couverture et le bardage) ainsi que la mise en place d’appareils et de capacités sur les charpentes.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0860" y="1416514"/>
            <a:ext cx="6857968" cy="707886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Nos activités et prestations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576" y="2881144"/>
            <a:ext cx="8207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Nous pouvons egalement prendre en charge terrassement, dalles de beton et amenagement exterieur. </a:t>
            </a:r>
            <a:endParaRPr lang="fr-FR" sz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73110" y="3631804"/>
            <a:ext cx="4572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1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Pose </a:t>
            </a: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de</a:t>
            </a:r>
            <a:r>
              <a:rPr lang="fr-FR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façades &amp; bardages métalliques</a:t>
            </a:r>
            <a:endParaRPr lang="fr-FR" sz="1100" b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Pose </a:t>
            </a: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de</a:t>
            </a:r>
            <a:r>
              <a:rPr lang="fr-FR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toiture métallique</a:t>
            </a:r>
            <a:endParaRPr lang="fr-FR" sz="1100" b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Fabrication et </a:t>
            </a: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pose de la</a:t>
            </a:r>
            <a:r>
              <a:rPr lang="fr-FR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charpente métallique</a:t>
            </a:r>
            <a:endParaRPr lang="fr-FR" sz="1100" b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Des réalisations </a:t>
            </a: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spécifiques </a:t>
            </a:r>
            <a:r>
              <a:rPr lang="fr-FR" sz="11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types </a:t>
            </a:r>
            <a:r>
              <a:rPr lang="fr-FR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convoyeurs industriels à ossatures en métal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La </a:t>
            </a:r>
            <a:r>
              <a:rPr lang="fr-FR" sz="11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réalisation </a:t>
            </a:r>
            <a:r>
              <a:rPr lang="fr-FR" sz="11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et pose complète du bâtiment ou local professionnel de la dalle au toit.</a:t>
            </a:r>
            <a:endParaRPr lang="fr-FR" sz="1100" b="0" i="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1643" y="3330856"/>
            <a:ext cx="45191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POUR CHAQUE PROJET, NOUS POUVONS INTERVENIR SUR :</a:t>
            </a:r>
            <a:endParaRPr lang="fr-FR" sz="1100" i="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568" y="4987753"/>
            <a:ext cx="1884672" cy="168160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30" y="4987716"/>
            <a:ext cx="2085989" cy="1681644"/>
          </a:xfrm>
          <a:prstGeom prst="rect">
            <a:avLst/>
          </a:prstGeom>
        </p:spPr>
      </p:pic>
      <p:pic>
        <p:nvPicPr>
          <p:cNvPr id="3" name="Image 2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389" y="4987716"/>
            <a:ext cx="1763688" cy="1681644"/>
          </a:xfrm>
          <a:prstGeom prst="rect">
            <a:avLst/>
          </a:prstGeom>
        </p:spPr>
      </p:pic>
      <p:pic>
        <p:nvPicPr>
          <p:cNvPr id="5" name="Image 4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628" y="4987716"/>
            <a:ext cx="2137419" cy="1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4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0" y="1"/>
            <a:ext cx="484813" cy="685800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vert="vert270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Domis Prestation Divers Industrie Automobile</a:t>
            </a:r>
            <a:endParaRPr lang="fr-FR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656" y="1412776"/>
            <a:ext cx="5710089" cy="707886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Ils nous font confiance :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20" y="2430418"/>
            <a:ext cx="1378471" cy="53607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131" y="4329801"/>
            <a:ext cx="1229700" cy="108365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810" y="3608739"/>
            <a:ext cx="970062" cy="96357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57" y="3627139"/>
            <a:ext cx="1282130" cy="92677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842" y="3601967"/>
            <a:ext cx="1308320" cy="49321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842" y="4348317"/>
            <a:ext cx="1074912" cy="135353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402" y="5167920"/>
            <a:ext cx="1082761" cy="114679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55" y="5198407"/>
            <a:ext cx="1620875" cy="100688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539" y="5819324"/>
            <a:ext cx="2172634" cy="466847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415" y="2522669"/>
            <a:ext cx="2065412" cy="82616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631" y="2504045"/>
            <a:ext cx="1871497" cy="5283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237" y="3396451"/>
            <a:ext cx="1354287" cy="6475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889" y="4151314"/>
            <a:ext cx="1281903" cy="977086"/>
          </a:xfrm>
          <a:prstGeom prst="rect">
            <a:avLst/>
          </a:prstGeom>
        </p:spPr>
      </p:pic>
      <p:pic>
        <p:nvPicPr>
          <p:cNvPr id="1028" name="Image 1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9077" y="4728198"/>
            <a:ext cx="981034" cy="8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524" y="5408636"/>
            <a:ext cx="966044" cy="7402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3032393"/>
            <a:ext cx="721449" cy="7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1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B07A7C87-9105-4C70-820B-EB2916781EFF}"/>
              </a:ext>
            </a:extLst>
          </p:cNvPr>
          <p:cNvSpPr txBox="1"/>
          <p:nvPr/>
        </p:nvSpPr>
        <p:spPr>
          <a:xfrm>
            <a:off x="2771800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2" name="Imag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348880"/>
            <a:ext cx="3419872" cy="19236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365104"/>
            <a:ext cx="1800200" cy="24002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1" y="4365104"/>
            <a:ext cx="3312367" cy="240288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040" y="2348880"/>
            <a:ext cx="1676039" cy="19236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601" y="2337644"/>
            <a:ext cx="1841696" cy="1934913"/>
          </a:xfrm>
          <a:prstGeom prst="rect">
            <a:avLst/>
          </a:prstGeom>
        </p:spPr>
      </p:pic>
      <p:pic>
        <p:nvPicPr>
          <p:cNvPr id="11" name="Image 10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742" y="4365103"/>
            <a:ext cx="3655754" cy="240026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818" y="2337644"/>
            <a:ext cx="1697677" cy="193491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07DD1842-0D2D-44BE-ABCA-AA65010A7B32}"/>
              </a:ext>
            </a:extLst>
          </p:cNvPr>
          <p:cNvSpPr txBox="1"/>
          <p:nvPr/>
        </p:nvSpPr>
        <p:spPr>
          <a:xfrm>
            <a:off x="3337935" y="128673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Nos </a:t>
            </a:r>
            <a:r>
              <a:rPr lang="fr-FR" sz="2400" b="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réalisations</a:t>
            </a:r>
            <a:endParaRPr lang="fr-FR" sz="2400" b="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07DD1842-0D2D-44BE-ABCA-AA65010A7B32}"/>
              </a:ext>
            </a:extLst>
          </p:cNvPr>
          <p:cNvSpPr txBox="1"/>
          <p:nvPr/>
        </p:nvSpPr>
        <p:spPr>
          <a:xfrm>
            <a:off x="2090832" y="1768327"/>
            <a:ext cx="472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Projet RJI  -   Pitesti - Roumanie</a:t>
            </a:r>
            <a:endParaRPr lang="fr-FR" sz="2400" b="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2139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- Copie</Template>
  <TotalTime>6421</TotalTime>
  <Words>770</Words>
  <Application>Microsoft Office PowerPoint</Application>
  <PresentationFormat>On-screen Show (4:3)</PresentationFormat>
  <Paragraphs>108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template</vt:lpstr>
      <vt:lpstr>Custom Design</vt:lpstr>
      <vt:lpstr> Efficacité, Technicité, Qualité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Sébastien D</dc:creator>
  <cp:lastModifiedBy>Robert Stana</cp:lastModifiedBy>
  <cp:revision>139</cp:revision>
  <dcterms:created xsi:type="dcterms:W3CDTF">2021-08-05T18:23:44Z</dcterms:created>
  <dcterms:modified xsi:type="dcterms:W3CDTF">2025-05-08T21:23:14Z</dcterms:modified>
</cp:coreProperties>
</file>